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4" r:id="rId9"/>
    <p:sldId id="275" r:id="rId10"/>
    <p:sldId id="265" r:id="rId11"/>
    <p:sldId id="263" r:id="rId12"/>
    <p:sldId id="267" r:id="rId13"/>
    <p:sldId id="266" r:id="rId14"/>
    <p:sldId id="268" r:id="rId15"/>
    <p:sldId id="269" r:id="rId16"/>
    <p:sldId id="276" r:id="rId17"/>
    <p:sldId id="270" r:id="rId18"/>
    <p:sldId id="277" r:id="rId19"/>
    <p:sldId id="271" r:id="rId20"/>
    <p:sldId id="272" r:id="rId21"/>
    <p:sldId id="273" r:id="rId22"/>
    <p:sldId id="27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9"/>
    <p:restoredTop sz="94648"/>
  </p:normalViewPr>
  <p:slideViewPr>
    <p:cSldViewPr snapToGrid="0">
      <p:cViewPr varScale="1">
        <p:scale>
          <a:sx n="116" d="100"/>
          <a:sy n="116" d="100"/>
        </p:scale>
        <p:origin x="22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jpeg>
</file>

<file path=ppt/media/image12.png>
</file>

<file path=ppt/media/image13.jpeg>
</file>

<file path=ppt/media/image14.gif>
</file>

<file path=ppt/media/image15.gif>
</file>

<file path=ppt/media/image16.gif>
</file>

<file path=ppt/media/image17.gif>
</file>

<file path=ppt/media/image18.gif>
</file>

<file path=ppt/media/image19.jpeg>
</file>

<file path=ppt/media/image2.jpeg>
</file>

<file path=ppt/media/image20.png>
</file>

<file path=ppt/media/image21.jpeg>
</file>

<file path=ppt/media/image22.jpeg>
</file>

<file path=ppt/media/image23.jpeg>
</file>

<file path=ppt/media/image24.jpeg>
</file>

<file path=ppt/media/image25.jpeg>
</file>

<file path=ppt/media/image3.jpe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A5618-32DC-3D12-5678-4ED2D98F20C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CD24FEF7-AA12-C658-BF50-BDE5831A0A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DE96285-A912-19F7-4BC1-5E9A1F9CF782}"/>
              </a:ext>
            </a:extLst>
          </p:cNvPr>
          <p:cNvSpPr>
            <a:spLocks noGrp="1"/>
          </p:cNvSpPr>
          <p:nvPr>
            <p:ph type="dt" sz="half" idx="10"/>
          </p:nvPr>
        </p:nvSpPr>
        <p:spPr/>
        <p:txBody>
          <a:bodyPr/>
          <a:lstStyle/>
          <a:p>
            <a:fld id="{DDA37701-04E1-9C42-BE88-E44068E2F1AB}" type="datetimeFigureOut">
              <a:rPr lang="en-US" smtClean="0"/>
              <a:t>3/17/23</a:t>
            </a:fld>
            <a:endParaRPr lang="en-US"/>
          </a:p>
        </p:txBody>
      </p:sp>
      <p:sp>
        <p:nvSpPr>
          <p:cNvPr id="5" name="Footer Placeholder 4">
            <a:extLst>
              <a:ext uri="{FF2B5EF4-FFF2-40B4-BE49-F238E27FC236}">
                <a16:creationId xmlns:a16="http://schemas.microsoft.com/office/drawing/2014/main" id="{379B9E3B-3B67-4640-362B-B8EE0193A9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9F72BB-3BDA-8357-E639-FEA38E015B2D}"/>
              </a:ext>
            </a:extLst>
          </p:cNvPr>
          <p:cNvSpPr>
            <a:spLocks noGrp="1"/>
          </p:cNvSpPr>
          <p:nvPr>
            <p:ph type="sldNum" sz="quarter" idx="12"/>
          </p:nvPr>
        </p:nvSpPr>
        <p:spPr/>
        <p:txBody>
          <a:bodyPr/>
          <a:lstStyle/>
          <a:p>
            <a:fld id="{03427E2A-D4C5-FD4A-A817-F981F30C9CFD}" type="slidenum">
              <a:rPr lang="en-US" smtClean="0"/>
              <a:t>‹#›</a:t>
            </a:fld>
            <a:endParaRPr lang="en-US"/>
          </a:p>
        </p:txBody>
      </p:sp>
    </p:spTree>
    <p:extLst>
      <p:ext uri="{BB962C8B-B14F-4D97-AF65-F5344CB8AC3E}">
        <p14:creationId xmlns:p14="http://schemas.microsoft.com/office/powerpoint/2010/main" val="40392508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D781B-8CC3-5838-31AE-D8E1B9B87A75}"/>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FC86A69-99B8-BBB1-1574-15A45FF0783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B3CFD3A-6721-A18E-6328-D7420A4553EA}"/>
              </a:ext>
            </a:extLst>
          </p:cNvPr>
          <p:cNvSpPr>
            <a:spLocks noGrp="1"/>
          </p:cNvSpPr>
          <p:nvPr>
            <p:ph type="dt" sz="half" idx="10"/>
          </p:nvPr>
        </p:nvSpPr>
        <p:spPr/>
        <p:txBody>
          <a:bodyPr/>
          <a:lstStyle/>
          <a:p>
            <a:fld id="{DDA37701-04E1-9C42-BE88-E44068E2F1AB}" type="datetimeFigureOut">
              <a:rPr lang="en-US" smtClean="0"/>
              <a:t>3/17/23</a:t>
            </a:fld>
            <a:endParaRPr lang="en-US"/>
          </a:p>
        </p:txBody>
      </p:sp>
      <p:sp>
        <p:nvSpPr>
          <p:cNvPr id="5" name="Footer Placeholder 4">
            <a:extLst>
              <a:ext uri="{FF2B5EF4-FFF2-40B4-BE49-F238E27FC236}">
                <a16:creationId xmlns:a16="http://schemas.microsoft.com/office/drawing/2014/main" id="{151B699F-1F81-D647-4581-E3F9BFDCA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9FA299-9F7C-B748-2DF0-FCD04E7C3F8D}"/>
              </a:ext>
            </a:extLst>
          </p:cNvPr>
          <p:cNvSpPr>
            <a:spLocks noGrp="1"/>
          </p:cNvSpPr>
          <p:nvPr>
            <p:ph type="sldNum" sz="quarter" idx="12"/>
          </p:nvPr>
        </p:nvSpPr>
        <p:spPr/>
        <p:txBody>
          <a:bodyPr/>
          <a:lstStyle/>
          <a:p>
            <a:fld id="{03427E2A-D4C5-FD4A-A817-F981F30C9CFD}" type="slidenum">
              <a:rPr lang="en-US" smtClean="0"/>
              <a:t>‹#›</a:t>
            </a:fld>
            <a:endParaRPr lang="en-US"/>
          </a:p>
        </p:txBody>
      </p:sp>
    </p:spTree>
    <p:extLst>
      <p:ext uri="{BB962C8B-B14F-4D97-AF65-F5344CB8AC3E}">
        <p14:creationId xmlns:p14="http://schemas.microsoft.com/office/powerpoint/2010/main" val="1193536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1D30B7-5A40-B109-2CF7-00B73CFF57A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6DB28BA-C278-BBB7-A52B-3A836973C9C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24F5E65-C2D4-E295-DA11-E1190B9D4CA9}"/>
              </a:ext>
            </a:extLst>
          </p:cNvPr>
          <p:cNvSpPr>
            <a:spLocks noGrp="1"/>
          </p:cNvSpPr>
          <p:nvPr>
            <p:ph type="dt" sz="half" idx="10"/>
          </p:nvPr>
        </p:nvSpPr>
        <p:spPr/>
        <p:txBody>
          <a:bodyPr/>
          <a:lstStyle/>
          <a:p>
            <a:fld id="{DDA37701-04E1-9C42-BE88-E44068E2F1AB}" type="datetimeFigureOut">
              <a:rPr lang="en-US" smtClean="0"/>
              <a:t>3/17/23</a:t>
            </a:fld>
            <a:endParaRPr lang="en-US"/>
          </a:p>
        </p:txBody>
      </p:sp>
      <p:sp>
        <p:nvSpPr>
          <p:cNvPr id="5" name="Footer Placeholder 4">
            <a:extLst>
              <a:ext uri="{FF2B5EF4-FFF2-40B4-BE49-F238E27FC236}">
                <a16:creationId xmlns:a16="http://schemas.microsoft.com/office/drawing/2014/main" id="{32F379C1-2AAE-CD97-43C8-E419F402AF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CC5F2B-9D3F-B827-087C-F6A4CEA1FBCB}"/>
              </a:ext>
            </a:extLst>
          </p:cNvPr>
          <p:cNvSpPr>
            <a:spLocks noGrp="1"/>
          </p:cNvSpPr>
          <p:nvPr>
            <p:ph type="sldNum" sz="quarter" idx="12"/>
          </p:nvPr>
        </p:nvSpPr>
        <p:spPr/>
        <p:txBody>
          <a:bodyPr/>
          <a:lstStyle/>
          <a:p>
            <a:fld id="{03427E2A-D4C5-FD4A-A817-F981F30C9CFD}" type="slidenum">
              <a:rPr lang="en-US" smtClean="0"/>
              <a:t>‹#›</a:t>
            </a:fld>
            <a:endParaRPr lang="en-US"/>
          </a:p>
        </p:txBody>
      </p:sp>
    </p:spTree>
    <p:extLst>
      <p:ext uri="{BB962C8B-B14F-4D97-AF65-F5344CB8AC3E}">
        <p14:creationId xmlns:p14="http://schemas.microsoft.com/office/powerpoint/2010/main" val="29979467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0FACF-79EB-B8C6-010C-A173770E29D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EAF0A06-F22A-6AAC-FD04-0A75E8DE9D1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B51F6D7-A582-337D-094C-3F81CCFDD85C}"/>
              </a:ext>
            </a:extLst>
          </p:cNvPr>
          <p:cNvSpPr>
            <a:spLocks noGrp="1"/>
          </p:cNvSpPr>
          <p:nvPr>
            <p:ph type="dt" sz="half" idx="10"/>
          </p:nvPr>
        </p:nvSpPr>
        <p:spPr/>
        <p:txBody>
          <a:bodyPr/>
          <a:lstStyle/>
          <a:p>
            <a:fld id="{DDA37701-04E1-9C42-BE88-E44068E2F1AB}" type="datetimeFigureOut">
              <a:rPr lang="en-US" smtClean="0"/>
              <a:t>3/17/23</a:t>
            </a:fld>
            <a:endParaRPr lang="en-US"/>
          </a:p>
        </p:txBody>
      </p:sp>
      <p:sp>
        <p:nvSpPr>
          <p:cNvPr id="5" name="Footer Placeholder 4">
            <a:extLst>
              <a:ext uri="{FF2B5EF4-FFF2-40B4-BE49-F238E27FC236}">
                <a16:creationId xmlns:a16="http://schemas.microsoft.com/office/drawing/2014/main" id="{FD886FC9-D160-E5A4-9CBE-0B7874774E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5B6A95-B4D2-98A5-935F-D45B18909478}"/>
              </a:ext>
            </a:extLst>
          </p:cNvPr>
          <p:cNvSpPr>
            <a:spLocks noGrp="1"/>
          </p:cNvSpPr>
          <p:nvPr>
            <p:ph type="sldNum" sz="quarter" idx="12"/>
          </p:nvPr>
        </p:nvSpPr>
        <p:spPr/>
        <p:txBody>
          <a:bodyPr/>
          <a:lstStyle/>
          <a:p>
            <a:fld id="{03427E2A-D4C5-FD4A-A817-F981F30C9CFD}" type="slidenum">
              <a:rPr lang="en-US" smtClean="0"/>
              <a:t>‹#›</a:t>
            </a:fld>
            <a:endParaRPr lang="en-US"/>
          </a:p>
        </p:txBody>
      </p:sp>
    </p:spTree>
    <p:extLst>
      <p:ext uri="{BB962C8B-B14F-4D97-AF65-F5344CB8AC3E}">
        <p14:creationId xmlns:p14="http://schemas.microsoft.com/office/powerpoint/2010/main" val="9848180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E9A87-7AFF-EAD9-9896-D2986A04F94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03E37EB-AC3D-2E65-C66A-551451855E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17F3C6C-EE65-02C3-9394-433AB2ABEC30}"/>
              </a:ext>
            </a:extLst>
          </p:cNvPr>
          <p:cNvSpPr>
            <a:spLocks noGrp="1"/>
          </p:cNvSpPr>
          <p:nvPr>
            <p:ph type="dt" sz="half" idx="10"/>
          </p:nvPr>
        </p:nvSpPr>
        <p:spPr/>
        <p:txBody>
          <a:bodyPr/>
          <a:lstStyle/>
          <a:p>
            <a:fld id="{DDA37701-04E1-9C42-BE88-E44068E2F1AB}" type="datetimeFigureOut">
              <a:rPr lang="en-US" smtClean="0"/>
              <a:t>3/17/23</a:t>
            </a:fld>
            <a:endParaRPr lang="en-US"/>
          </a:p>
        </p:txBody>
      </p:sp>
      <p:sp>
        <p:nvSpPr>
          <p:cNvPr id="5" name="Footer Placeholder 4">
            <a:extLst>
              <a:ext uri="{FF2B5EF4-FFF2-40B4-BE49-F238E27FC236}">
                <a16:creationId xmlns:a16="http://schemas.microsoft.com/office/drawing/2014/main" id="{8CEA3D7E-2D2D-E188-E5F8-A85ECECAB6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FBC7BD-8D2A-6721-F51F-07DCDFEA7438}"/>
              </a:ext>
            </a:extLst>
          </p:cNvPr>
          <p:cNvSpPr>
            <a:spLocks noGrp="1"/>
          </p:cNvSpPr>
          <p:nvPr>
            <p:ph type="sldNum" sz="quarter" idx="12"/>
          </p:nvPr>
        </p:nvSpPr>
        <p:spPr/>
        <p:txBody>
          <a:bodyPr/>
          <a:lstStyle/>
          <a:p>
            <a:fld id="{03427E2A-D4C5-FD4A-A817-F981F30C9CFD}" type="slidenum">
              <a:rPr lang="en-US" smtClean="0"/>
              <a:t>‹#›</a:t>
            </a:fld>
            <a:endParaRPr lang="en-US"/>
          </a:p>
        </p:txBody>
      </p:sp>
    </p:spTree>
    <p:extLst>
      <p:ext uri="{BB962C8B-B14F-4D97-AF65-F5344CB8AC3E}">
        <p14:creationId xmlns:p14="http://schemas.microsoft.com/office/powerpoint/2010/main" val="2088264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14008-D095-F98E-0537-DCD50C0690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CB2AE0C-5AF7-F824-6891-5055F9FD88A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EB1FAE0E-FC01-034F-7E50-04AC114E646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76DA55B-117C-C187-B3A6-DF07688C08E0}"/>
              </a:ext>
            </a:extLst>
          </p:cNvPr>
          <p:cNvSpPr>
            <a:spLocks noGrp="1"/>
          </p:cNvSpPr>
          <p:nvPr>
            <p:ph type="dt" sz="half" idx="10"/>
          </p:nvPr>
        </p:nvSpPr>
        <p:spPr/>
        <p:txBody>
          <a:bodyPr/>
          <a:lstStyle/>
          <a:p>
            <a:fld id="{DDA37701-04E1-9C42-BE88-E44068E2F1AB}" type="datetimeFigureOut">
              <a:rPr lang="en-US" smtClean="0"/>
              <a:t>3/17/23</a:t>
            </a:fld>
            <a:endParaRPr lang="en-US"/>
          </a:p>
        </p:txBody>
      </p:sp>
      <p:sp>
        <p:nvSpPr>
          <p:cNvPr id="6" name="Footer Placeholder 5">
            <a:extLst>
              <a:ext uri="{FF2B5EF4-FFF2-40B4-BE49-F238E27FC236}">
                <a16:creationId xmlns:a16="http://schemas.microsoft.com/office/drawing/2014/main" id="{18281B52-E4F5-2236-3064-037D845D0B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8AC047-0A44-9BAA-4A65-ECFDDF5F53B4}"/>
              </a:ext>
            </a:extLst>
          </p:cNvPr>
          <p:cNvSpPr>
            <a:spLocks noGrp="1"/>
          </p:cNvSpPr>
          <p:nvPr>
            <p:ph type="sldNum" sz="quarter" idx="12"/>
          </p:nvPr>
        </p:nvSpPr>
        <p:spPr/>
        <p:txBody>
          <a:bodyPr/>
          <a:lstStyle/>
          <a:p>
            <a:fld id="{03427E2A-D4C5-FD4A-A817-F981F30C9CFD}" type="slidenum">
              <a:rPr lang="en-US" smtClean="0"/>
              <a:t>‹#›</a:t>
            </a:fld>
            <a:endParaRPr lang="en-US"/>
          </a:p>
        </p:txBody>
      </p:sp>
    </p:spTree>
    <p:extLst>
      <p:ext uri="{BB962C8B-B14F-4D97-AF65-F5344CB8AC3E}">
        <p14:creationId xmlns:p14="http://schemas.microsoft.com/office/powerpoint/2010/main" val="5676234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573BA-8D26-455F-0925-FB59D29B378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4076405-B33C-794B-5EEB-9657E3656A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D27AFCC-3B7D-6B9E-0EF8-24BC7205316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3EDD231-3C61-431A-B3B1-AE898A43C7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4695AC5-DE53-F2F6-1C39-BAB846E52F3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DF9B326-E902-0527-053F-D01CBA5666DA}"/>
              </a:ext>
            </a:extLst>
          </p:cNvPr>
          <p:cNvSpPr>
            <a:spLocks noGrp="1"/>
          </p:cNvSpPr>
          <p:nvPr>
            <p:ph type="dt" sz="half" idx="10"/>
          </p:nvPr>
        </p:nvSpPr>
        <p:spPr/>
        <p:txBody>
          <a:bodyPr/>
          <a:lstStyle/>
          <a:p>
            <a:fld id="{DDA37701-04E1-9C42-BE88-E44068E2F1AB}" type="datetimeFigureOut">
              <a:rPr lang="en-US" smtClean="0"/>
              <a:t>3/17/23</a:t>
            </a:fld>
            <a:endParaRPr lang="en-US"/>
          </a:p>
        </p:txBody>
      </p:sp>
      <p:sp>
        <p:nvSpPr>
          <p:cNvPr id="8" name="Footer Placeholder 7">
            <a:extLst>
              <a:ext uri="{FF2B5EF4-FFF2-40B4-BE49-F238E27FC236}">
                <a16:creationId xmlns:a16="http://schemas.microsoft.com/office/drawing/2014/main" id="{22EB6BFC-722A-7538-C905-1D0EA815920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7CBB6B-A79E-3366-359D-34E9F7B3B94D}"/>
              </a:ext>
            </a:extLst>
          </p:cNvPr>
          <p:cNvSpPr>
            <a:spLocks noGrp="1"/>
          </p:cNvSpPr>
          <p:nvPr>
            <p:ph type="sldNum" sz="quarter" idx="12"/>
          </p:nvPr>
        </p:nvSpPr>
        <p:spPr/>
        <p:txBody>
          <a:bodyPr/>
          <a:lstStyle/>
          <a:p>
            <a:fld id="{03427E2A-D4C5-FD4A-A817-F981F30C9CFD}" type="slidenum">
              <a:rPr lang="en-US" smtClean="0"/>
              <a:t>‹#›</a:t>
            </a:fld>
            <a:endParaRPr lang="en-US"/>
          </a:p>
        </p:txBody>
      </p:sp>
    </p:spTree>
    <p:extLst>
      <p:ext uri="{BB962C8B-B14F-4D97-AF65-F5344CB8AC3E}">
        <p14:creationId xmlns:p14="http://schemas.microsoft.com/office/powerpoint/2010/main" val="1009997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83548-AF06-2072-960E-3237CC42194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2E93569-85AF-CAF9-2C47-005DD6255F7C}"/>
              </a:ext>
            </a:extLst>
          </p:cNvPr>
          <p:cNvSpPr>
            <a:spLocks noGrp="1"/>
          </p:cNvSpPr>
          <p:nvPr>
            <p:ph type="dt" sz="half" idx="10"/>
          </p:nvPr>
        </p:nvSpPr>
        <p:spPr/>
        <p:txBody>
          <a:bodyPr/>
          <a:lstStyle/>
          <a:p>
            <a:fld id="{DDA37701-04E1-9C42-BE88-E44068E2F1AB}" type="datetimeFigureOut">
              <a:rPr lang="en-US" smtClean="0"/>
              <a:t>3/17/23</a:t>
            </a:fld>
            <a:endParaRPr lang="en-US"/>
          </a:p>
        </p:txBody>
      </p:sp>
      <p:sp>
        <p:nvSpPr>
          <p:cNvPr id="4" name="Footer Placeholder 3">
            <a:extLst>
              <a:ext uri="{FF2B5EF4-FFF2-40B4-BE49-F238E27FC236}">
                <a16:creationId xmlns:a16="http://schemas.microsoft.com/office/drawing/2014/main" id="{B3BB7CA5-21CE-7888-F0E4-80C284E0A45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B3DD043-4C6D-B3C1-9194-3678E6983231}"/>
              </a:ext>
            </a:extLst>
          </p:cNvPr>
          <p:cNvSpPr>
            <a:spLocks noGrp="1"/>
          </p:cNvSpPr>
          <p:nvPr>
            <p:ph type="sldNum" sz="quarter" idx="12"/>
          </p:nvPr>
        </p:nvSpPr>
        <p:spPr/>
        <p:txBody>
          <a:bodyPr/>
          <a:lstStyle/>
          <a:p>
            <a:fld id="{03427E2A-D4C5-FD4A-A817-F981F30C9CFD}" type="slidenum">
              <a:rPr lang="en-US" smtClean="0"/>
              <a:t>‹#›</a:t>
            </a:fld>
            <a:endParaRPr lang="en-US"/>
          </a:p>
        </p:txBody>
      </p:sp>
    </p:spTree>
    <p:extLst>
      <p:ext uri="{BB962C8B-B14F-4D97-AF65-F5344CB8AC3E}">
        <p14:creationId xmlns:p14="http://schemas.microsoft.com/office/powerpoint/2010/main" val="2833451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2E2218-4EFD-CF8C-A23C-97357FA7C74A}"/>
              </a:ext>
            </a:extLst>
          </p:cNvPr>
          <p:cNvSpPr>
            <a:spLocks noGrp="1"/>
          </p:cNvSpPr>
          <p:nvPr>
            <p:ph type="dt" sz="half" idx="10"/>
          </p:nvPr>
        </p:nvSpPr>
        <p:spPr/>
        <p:txBody>
          <a:bodyPr/>
          <a:lstStyle/>
          <a:p>
            <a:fld id="{DDA37701-04E1-9C42-BE88-E44068E2F1AB}" type="datetimeFigureOut">
              <a:rPr lang="en-US" smtClean="0"/>
              <a:t>3/17/23</a:t>
            </a:fld>
            <a:endParaRPr lang="en-US"/>
          </a:p>
        </p:txBody>
      </p:sp>
      <p:sp>
        <p:nvSpPr>
          <p:cNvPr id="3" name="Footer Placeholder 2">
            <a:extLst>
              <a:ext uri="{FF2B5EF4-FFF2-40B4-BE49-F238E27FC236}">
                <a16:creationId xmlns:a16="http://schemas.microsoft.com/office/drawing/2014/main" id="{F8F9EB26-733E-AF8B-1B9B-3FD22B4FF64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6E3E278-D48E-DEF4-1C84-88154BA7B54C}"/>
              </a:ext>
            </a:extLst>
          </p:cNvPr>
          <p:cNvSpPr>
            <a:spLocks noGrp="1"/>
          </p:cNvSpPr>
          <p:nvPr>
            <p:ph type="sldNum" sz="quarter" idx="12"/>
          </p:nvPr>
        </p:nvSpPr>
        <p:spPr/>
        <p:txBody>
          <a:bodyPr/>
          <a:lstStyle/>
          <a:p>
            <a:fld id="{03427E2A-D4C5-FD4A-A817-F981F30C9CFD}" type="slidenum">
              <a:rPr lang="en-US" smtClean="0"/>
              <a:t>‹#›</a:t>
            </a:fld>
            <a:endParaRPr lang="en-US"/>
          </a:p>
        </p:txBody>
      </p:sp>
    </p:spTree>
    <p:extLst>
      <p:ext uri="{BB962C8B-B14F-4D97-AF65-F5344CB8AC3E}">
        <p14:creationId xmlns:p14="http://schemas.microsoft.com/office/powerpoint/2010/main" val="9507184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ABB68-F93F-02FE-797E-6BCC5B16822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3F75BEB-1624-17EA-574E-BF51E23E65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43CF1B0-581B-9FE7-7411-33385E37D2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D9BD275-12E5-CF73-D08A-4B25223113C9}"/>
              </a:ext>
            </a:extLst>
          </p:cNvPr>
          <p:cNvSpPr>
            <a:spLocks noGrp="1"/>
          </p:cNvSpPr>
          <p:nvPr>
            <p:ph type="dt" sz="half" idx="10"/>
          </p:nvPr>
        </p:nvSpPr>
        <p:spPr/>
        <p:txBody>
          <a:bodyPr/>
          <a:lstStyle/>
          <a:p>
            <a:fld id="{DDA37701-04E1-9C42-BE88-E44068E2F1AB}" type="datetimeFigureOut">
              <a:rPr lang="en-US" smtClean="0"/>
              <a:t>3/17/23</a:t>
            </a:fld>
            <a:endParaRPr lang="en-US"/>
          </a:p>
        </p:txBody>
      </p:sp>
      <p:sp>
        <p:nvSpPr>
          <p:cNvPr id="6" name="Footer Placeholder 5">
            <a:extLst>
              <a:ext uri="{FF2B5EF4-FFF2-40B4-BE49-F238E27FC236}">
                <a16:creationId xmlns:a16="http://schemas.microsoft.com/office/drawing/2014/main" id="{9208852E-D014-2E36-70B8-4B7100DA8B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974851-0884-4C7E-66A8-4D0C0E014EDE}"/>
              </a:ext>
            </a:extLst>
          </p:cNvPr>
          <p:cNvSpPr>
            <a:spLocks noGrp="1"/>
          </p:cNvSpPr>
          <p:nvPr>
            <p:ph type="sldNum" sz="quarter" idx="12"/>
          </p:nvPr>
        </p:nvSpPr>
        <p:spPr/>
        <p:txBody>
          <a:bodyPr/>
          <a:lstStyle/>
          <a:p>
            <a:fld id="{03427E2A-D4C5-FD4A-A817-F981F30C9CFD}" type="slidenum">
              <a:rPr lang="en-US" smtClean="0"/>
              <a:t>‹#›</a:t>
            </a:fld>
            <a:endParaRPr lang="en-US"/>
          </a:p>
        </p:txBody>
      </p:sp>
    </p:spTree>
    <p:extLst>
      <p:ext uri="{BB962C8B-B14F-4D97-AF65-F5344CB8AC3E}">
        <p14:creationId xmlns:p14="http://schemas.microsoft.com/office/powerpoint/2010/main" val="607048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0AEE0-5315-3534-B801-7825EA38B79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22B9E2C-0155-CA9F-CAB8-6E0A84562E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D419B9A-60F6-38BB-2545-8E4D09C14D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5C305ED-E75D-7D52-A021-222D05455FD2}"/>
              </a:ext>
            </a:extLst>
          </p:cNvPr>
          <p:cNvSpPr>
            <a:spLocks noGrp="1"/>
          </p:cNvSpPr>
          <p:nvPr>
            <p:ph type="dt" sz="half" idx="10"/>
          </p:nvPr>
        </p:nvSpPr>
        <p:spPr/>
        <p:txBody>
          <a:bodyPr/>
          <a:lstStyle/>
          <a:p>
            <a:fld id="{DDA37701-04E1-9C42-BE88-E44068E2F1AB}" type="datetimeFigureOut">
              <a:rPr lang="en-US" smtClean="0"/>
              <a:t>3/17/23</a:t>
            </a:fld>
            <a:endParaRPr lang="en-US"/>
          </a:p>
        </p:txBody>
      </p:sp>
      <p:sp>
        <p:nvSpPr>
          <p:cNvPr id="6" name="Footer Placeholder 5">
            <a:extLst>
              <a:ext uri="{FF2B5EF4-FFF2-40B4-BE49-F238E27FC236}">
                <a16:creationId xmlns:a16="http://schemas.microsoft.com/office/drawing/2014/main" id="{4844EBA4-DE0B-1591-CD6E-1AD004217F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F89DCC-3618-78EE-22BA-98D42B05244D}"/>
              </a:ext>
            </a:extLst>
          </p:cNvPr>
          <p:cNvSpPr>
            <a:spLocks noGrp="1"/>
          </p:cNvSpPr>
          <p:nvPr>
            <p:ph type="sldNum" sz="quarter" idx="12"/>
          </p:nvPr>
        </p:nvSpPr>
        <p:spPr/>
        <p:txBody>
          <a:bodyPr/>
          <a:lstStyle/>
          <a:p>
            <a:fld id="{03427E2A-D4C5-FD4A-A817-F981F30C9CFD}" type="slidenum">
              <a:rPr lang="en-US" smtClean="0"/>
              <a:t>‹#›</a:t>
            </a:fld>
            <a:endParaRPr lang="en-US"/>
          </a:p>
        </p:txBody>
      </p:sp>
    </p:spTree>
    <p:extLst>
      <p:ext uri="{BB962C8B-B14F-4D97-AF65-F5344CB8AC3E}">
        <p14:creationId xmlns:p14="http://schemas.microsoft.com/office/powerpoint/2010/main" val="2953609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6AF7F2-E9DD-E6DE-0E70-C862A0FAF9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783F3E1-BD70-235A-2F32-94C26DFF8D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A37A9B0-0E0B-8E42-6CBC-B0F2D8039F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A37701-04E1-9C42-BE88-E44068E2F1AB}" type="datetimeFigureOut">
              <a:rPr lang="en-US" smtClean="0"/>
              <a:t>3/17/23</a:t>
            </a:fld>
            <a:endParaRPr lang="en-US"/>
          </a:p>
        </p:txBody>
      </p:sp>
      <p:sp>
        <p:nvSpPr>
          <p:cNvPr id="5" name="Footer Placeholder 4">
            <a:extLst>
              <a:ext uri="{FF2B5EF4-FFF2-40B4-BE49-F238E27FC236}">
                <a16:creationId xmlns:a16="http://schemas.microsoft.com/office/drawing/2014/main" id="{ED5B1A1E-8B00-A28A-180D-9755B9F27C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ABC599A-20AE-FA09-F782-3529DC3333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427E2A-D4C5-FD4A-A817-F981F30C9CFD}" type="slidenum">
              <a:rPr lang="en-US" smtClean="0"/>
              <a:t>‹#›</a:t>
            </a:fld>
            <a:endParaRPr lang="en-US"/>
          </a:p>
        </p:txBody>
      </p:sp>
    </p:spTree>
    <p:extLst>
      <p:ext uri="{BB962C8B-B14F-4D97-AF65-F5344CB8AC3E}">
        <p14:creationId xmlns:p14="http://schemas.microsoft.com/office/powerpoint/2010/main" val="28064176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14.gif"/><Relationship Id="rId1" Type="http://schemas.openxmlformats.org/officeDocument/2006/relationships/slideLayout" Target="../slideLayouts/slideLayout2.xml"/><Relationship Id="rId6" Type="http://schemas.openxmlformats.org/officeDocument/2006/relationships/image" Target="../media/image18.gif"/><Relationship Id="rId5" Type="http://schemas.openxmlformats.org/officeDocument/2006/relationships/image" Target="../media/image17.gif"/><Relationship Id="rId4" Type="http://schemas.openxmlformats.org/officeDocument/2006/relationships/image" Target="../media/image16.gif"/></Relationships>
</file>

<file path=ppt/slides/_rels/slide1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 Id="rId5" Type="http://schemas.openxmlformats.org/officeDocument/2006/relationships/image" Target="../media/image25.jpeg"/><Relationship Id="rId4" Type="http://schemas.openxmlformats.org/officeDocument/2006/relationships/image" Target="../media/image24.jpeg"/></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7993C-111F-A2F4-550F-4F489F643B90}"/>
              </a:ext>
            </a:extLst>
          </p:cNvPr>
          <p:cNvSpPr>
            <a:spLocks noGrp="1"/>
          </p:cNvSpPr>
          <p:nvPr>
            <p:ph type="ctrTitle"/>
          </p:nvPr>
        </p:nvSpPr>
        <p:spPr>
          <a:xfrm>
            <a:off x="1524000" y="1406583"/>
            <a:ext cx="9144000" cy="2387600"/>
          </a:xfrm>
        </p:spPr>
        <p:txBody>
          <a:bodyPr>
            <a:normAutofit/>
          </a:bodyPr>
          <a:lstStyle/>
          <a:p>
            <a:r>
              <a:rPr lang="en-US" dirty="0"/>
              <a:t>Improving Classroom Communication </a:t>
            </a:r>
          </a:p>
        </p:txBody>
      </p:sp>
      <p:sp>
        <p:nvSpPr>
          <p:cNvPr id="3" name="Subtitle 2">
            <a:extLst>
              <a:ext uri="{FF2B5EF4-FFF2-40B4-BE49-F238E27FC236}">
                <a16:creationId xmlns:a16="http://schemas.microsoft.com/office/drawing/2014/main" id="{A2EF8703-8EE8-84A2-0683-EE65CCAB1862}"/>
              </a:ext>
            </a:extLst>
          </p:cNvPr>
          <p:cNvSpPr>
            <a:spLocks noGrp="1"/>
          </p:cNvSpPr>
          <p:nvPr>
            <p:ph type="subTitle" idx="1"/>
          </p:nvPr>
        </p:nvSpPr>
        <p:spPr/>
        <p:txBody>
          <a:bodyPr/>
          <a:lstStyle/>
          <a:p>
            <a:endParaRPr lang="en-US" dirty="0"/>
          </a:p>
          <a:p>
            <a:r>
              <a:rPr lang="en-US" sz="2800" dirty="0"/>
              <a:t>Jamie Thom </a:t>
            </a:r>
          </a:p>
          <a:p>
            <a:r>
              <a:rPr lang="en-US" sz="2800" dirty="0"/>
              <a:t>@teachgratitude1 </a:t>
            </a:r>
          </a:p>
        </p:txBody>
      </p:sp>
      <p:pic>
        <p:nvPicPr>
          <p:cNvPr id="7170" name="Picture 2" descr="How to navigate your coworkers' communication styles">
            <a:extLst>
              <a:ext uri="{FF2B5EF4-FFF2-40B4-BE49-F238E27FC236}">
                <a16:creationId xmlns:a16="http://schemas.microsoft.com/office/drawing/2014/main" id="{691E5772-4ABD-A9C3-3BF1-4FD5C47BC8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111827"/>
            <a:ext cx="3583807" cy="1746173"/>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How to navigate your coworkers' communication styles">
            <a:extLst>
              <a:ext uri="{FF2B5EF4-FFF2-40B4-BE49-F238E27FC236}">
                <a16:creationId xmlns:a16="http://schemas.microsoft.com/office/drawing/2014/main" id="{A368F1B6-76DF-4CD9-9F45-15A968A55F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93750" y="5208872"/>
            <a:ext cx="3398250" cy="1655762"/>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How to navigate your coworkers' communication styles">
            <a:extLst>
              <a:ext uri="{FF2B5EF4-FFF2-40B4-BE49-F238E27FC236}">
                <a16:creationId xmlns:a16="http://schemas.microsoft.com/office/drawing/2014/main" id="{A7D934A2-6EE7-2077-982A-D4306D460B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80" y="0"/>
            <a:ext cx="3029639" cy="1476160"/>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descr="How to navigate your coworkers' communication styles">
            <a:extLst>
              <a:ext uri="{FF2B5EF4-FFF2-40B4-BE49-F238E27FC236}">
                <a16:creationId xmlns:a16="http://schemas.microsoft.com/office/drawing/2014/main" id="{87EC5097-1E78-6BD5-FE0E-7B55BA6C73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01629" y="1"/>
            <a:ext cx="3281191" cy="15987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8854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E8FF7-1048-D379-199A-4796A16F976E}"/>
              </a:ext>
            </a:extLst>
          </p:cNvPr>
          <p:cNvSpPr>
            <a:spLocks noGrp="1"/>
          </p:cNvSpPr>
          <p:nvPr>
            <p:ph type="title"/>
          </p:nvPr>
        </p:nvSpPr>
        <p:spPr/>
        <p:txBody>
          <a:bodyPr/>
          <a:lstStyle/>
          <a:p>
            <a:r>
              <a:rPr lang="en-US" dirty="0"/>
              <a:t>What are the implications in your classroom?</a:t>
            </a:r>
          </a:p>
        </p:txBody>
      </p:sp>
      <p:sp>
        <p:nvSpPr>
          <p:cNvPr id="3" name="Content Placeholder 2">
            <a:extLst>
              <a:ext uri="{FF2B5EF4-FFF2-40B4-BE49-F238E27FC236}">
                <a16:creationId xmlns:a16="http://schemas.microsoft.com/office/drawing/2014/main" id="{FFF1BC14-5E38-5F6B-71A2-BFC248BCC6E1}"/>
              </a:ext>
            </a:extLst>
          </p:cNvPr>
          <p:cNvSpPr>
            <a:spLocks noGrp="1"/>
          </p:cNvSpPr>
          <p:nvPr>
            <p:ph idx="1"/>
          </p:nvPr>
        </p:nvSpPr>
        <p:spPr>
          <a:xfrm>
            <a:off x="838200" y="1825625"/>
            <a:ext cx="10696460" cy="4667250"/>
          </a:xfrm>
        </p:spPr>
        <p:txBody>
          <a:bodyPr/>
          <a:lstStyle/>
          <a:p>
            <a:endParaRPr lang="en-US" dirty="0"/>
          </a:p>
          <a:p>
            <a:pPr marL="514350" indent="-514350">
              <a:buAutoNum type="arabicPeriod"/>
            </a:pPr>
            <a:r>
              <a:rPr lang="en-US" dirty="0"/>
              <a:t>Have empathy and compassion</a:t>
            </a:r>
          </a:p>
          <a:p>
            <a:pPr marL="514350" indent="-514350">
              <a:buAutoNum type="arabicPeriod"/>
            </a:pPr>
            <a:r>
              <a:rPr lang="en-US" dirty="0"/>
              <a:t>Celebrate the good (unconditional positive regard) </a:t>
            </a:r>
          </a:p>
          <a:p>
            <a:pPr marL="514350" indent="-514350">
              <a:buAutoNum type="arabicPeriod"/>
            </a:pPr>
            <a:r>
              <a:rPr lang="en-US" dirty="0"/>
              <a:t>Model consistency and calm</a:t>
            </a:r>
          </a:p>
          <a:p>
            <a:pPr marL="514350" indent="-514350">
              <a:buAutoNum type="arabicPeriod"/>
            </a:pPr>
            <a:r>
              <a:rPr lang="en-US" dirty="0"/>
              <a:t>Lower cognitive load </a:t>
            </a:r>
          </a:p>
          <a:p>
            <a:pPr marL="514350" indent="-514350">
              <a:buAutoNum type="arabicPeriod"/>
            </a:pPr>
            <a:r>
              <a:rPr lang="en-US" dirty="0"/>
              <a:t>Management of </a:t>
            </a:r>
            <a:r>
              <a:rPr lang="en-US" dirty="0" err="1"/>
              <a:t>behaviour</a:t>
            </a:r>
            <a:r>
              <a:rPr lang="en-US" dirty="0"/>
              <a:t> that is detached and clear. </a:t>
            </a:r>
          </a:p>
          <a:p>
            <a:endParaRPr lang="en-US" dirty="0"/>
          </a:p>
          <a:p>
            <a:endParaRPr lang="en-US" dirty="0"/>
          </a:p>
        </p:txBody>
      </p:sp>
    </p:spTree>
    <p:extLst>
      <p:ext uri="{BB962C8B-B14F-4D97-AF65-F5344CB8AC3E}">
        <p14:creationId xmlns:p14="http://schemas.microsoft.com/office/powerpoint/2010/main" val="1494708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F2142-C998-C312-627F-2A0DBC685D7B}"/>
              </a:ext>
            </a:extLst>
          </p:cNvPr>
          <p:cNvSpPr>
            <a:spLocks noGrp="1"/>
          </p:cNvSpPr>
          <p:nvPr>
            <p:ph type="title"/>
          </p:nvPr>
        </p:nvSpPr>
        <p:spPr/>
        <p:txBody>
          <a:bodyPr/>
          <a:lstStyle/>
          <a:p>
            <a:r>
              <a:rPr lang="en-US" dirty="0"/>
              <a:t>Your Communication </a:t>
            </a:r>
          </a:p>
        </p:txBody>
      </p:sp>
      <p:pic>
        <p:nvPicPr>
          <p:cNvPr id="5122" name="Picture 2" descr="4 Reasons Effective Communication is a Highly Marketable Skill | Marketing  | Marketing Works | B2B Marketing and Public Relations Firm">
            <a:extLst>
              <a:ext uri="{FF2B5EF4-FFF2-40B4-BE49-F238E27FC236}">
                <a16:creationId xmlns:a16="http://schemas.microsoft.com/office/drawing/2014/main" id="{48EA498A-02A6-414C-1E2B-28D36A319EF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05659" y="1781558"/>
            <a:ext cx="821967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07746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CE2E6-402D-AE51-BF70-140EE0B8140E}"/>
              </a:ext>
            </a:extLst>
          </p:cNvPr>
          <p:cNvSpPr>
            <a:spLocks noGrp="1"/>
          </p:cNvSpPr>
          <p:nvPr>
            <p:ph type="title"/>
          </p:nvPr>
        </p:nvSpPr>
        <p:spPr/>
        <p:txBody>
          <a:bodyPr/>
          <a:lstStyle/>
          <a:p>
            <a:r>
              <a:rPr lang="en-US" dirty="0"/>
              <a:t>2. LEAP into dialogue  </a:t>
            </a:r>
          </a:p>
        </p:txBody>
      </p:sp>
      <p:pic>
        <p:nvPicPr>
          <p:cNvPr id="6146" name="Picture 2" descr="Leap Jump Leaping - Free image on Pixabay">
            <a:extLst>
              <a:ext uri="{FF2B5EF4-FFF2-40B4-BE49-F238E27FC236}">
                <a16:creationId xmlns:a16="http://schemas.microsoft.com/office/drawing/2014/main" id="{D22563E9-3752-DF84-B8B7-1034648034B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88973" y="1956228"/>
            <a:ext cx="5826852" cy="34201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9293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59674-4A3F-8774-C145-E9F15B8B47E0}"/>
              </a:ext>
            </a:extLst>
          </p:cNvPr>
          <p:cNvSpPr>
            <a:spLocks noGrp="1"/>
          </p:cNvSpPr>
          <p:nvPr>
            <p:ph type="title"/>
          </p:nvPr>
        </p:nvSpPr>
        <p:spPr/>
        <p:txBody>
          <a:bodyPr/>
          <a:lstStyle/>
          <a:p>
            <a:r>
              <a:rPr lang="en-US" dirty="0"/>
              <a:t>Teenage Feedback </a:t>
            </a:r>
          </a:p>
        </p:txBody>
      </p:sp>
      <p:sp>
        <p:nvSpPr>
          <p:cNvPr id="3" name="Content Placeholder 2">
            <a:extLst>
              <a:ext uri="{FF2B5EF4-FFF2-40B4-BE49-F238E27FC236}">
                <a16:creationId xmlns:a16="http://schemas.microsoft.com/office/drawing/2014/main" id="{9D5E8CA1-CD9B-D8FC-615C-006EA62654DB}"/>
              </a:ext>
            </a:extLst>
          </p:cNvPr>
          <p:cNvSpPr>
            <a:spLocks noGrp="1"/>
          </p:cNvSpPr>
          <p:nvPr>
            <p:ph idx="1"/>
          </p:nvPr>
        </p:nvSpPr>
        <p:spPr/>
        <p:txBody>
          <a:bodyPr/>
          <a:lstStyle/>
          <a:p>
            <a:endParaRPr lang="en-US" dirty="0"/>
          </a:p>
          <a:p>
            <a:pPr marL="0" indent="0">
              <a:buNone/>
            </a:pPr>
            <a:r>
              <a:rPr lang="en-US" dirty="0"/>
              <a:t>“Always make sure to explain as if trying to talk to a rather well-educated bird. Please do not talk down to those asking for clarification. Despite some students not trying to pay attention initially, that does not mean *all* students in need of a re-explanation or further clarification are inherently evil little goblins trying to destroy the lesson structure. It’s normal to need exposition. There’s a whole song about it.” </a:t>
            </a:r>
          </a:p>
          <a:p>
            <a:endParaRPr lang="en-US" dirty="0"/>
          </a:p>
          <a:p>
            <a:endParaRPr lang="en-US" dirty="0"/>
          </a:p>
        </p:txBody>
      </p:sp>
    </p:spTree>
    <p:extLst>
      <p:ext uri="{BB962C8B-B14F-4D97-AF65-F5344CB8AC3E}">
        <p14:creationId xmlns:p14="http://schemas.microsoft.com/office/powerpoint/2010/main" val="26813524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24E3-8122-B9FF-729D-46CEC1B848E0}"/>
              </a:ext>
            </a:extLst>
          </p:cNvPr>
          <p:cNvSpPr>
            <a:spLocks noGrp="1"/>
          </p:cNvSpPr>
          <p:nvPr>
            <p:ph type="title"/>
          </p:nvPr>
        </p:nvSpPr>
        <p:spPr/>
        <p:txBody>
          <a:bodyPr/>
          <a:lstStyle/>
          <a:p>
            <a:r>
              <a:rPr lang="en-US" dirty="0"/>
              <a:t>Listening </a:t>
            </a:r>
          </a:p>
        </p:txBody>
      </p:sp>
      <p:sp>
        <p:nvSpPr>
          <p:cNvPr id="3" name="Content Placeholder 2">
            <a:extLst>
              <a:ext uri="{FF2B5EF4-FFF2-40B4-BE49-F238E27FC236}">
                <a16:creationId xmlns:a16="http://schemas.microsoft.com/office/drawing/2014/main" id="{8A99B6DD-586B-5A00-568C-231645D07952}"/>
              </a:ext>
            </a:extLst>
          </p:cNvPr>
          <p:cNvSpPr>
            <a:spLocks noGrp="1"/>
          </p:cNvSpPr>
          <p:nvPr>
            <p:ph idx="1"/>
          </p:nvPr>
        </p:nvSpPr>
        <p:spPr/>
        <p:txBody>
          <a:bodyPr/>
          <a:lstStyle/>
          <a:p>
            <a:pPr marL="0" indent="0">
              <a:buNone/>
            </a:pPr>
            <a:r>
              <a:rPr lang="en-GB" sz="1800" b="1" i="1" dirty="0">
                <a:effectLst/>
                <a:latin typeface="Calibri" panose="020F0502020204030204" pitchFamily="34" charset="0"/>
                <a:ea typeface="Calibri" panose="020F0502020204030204" pitchFamily="34" charset="0"/>
                <a:cs typeface="Times New Roman" panose="02020603050405020304" pitchFamily="18" charset="0"/>
              </a:rPr>
              <a:t>“The quality of your attention determines the quality of other people's thinking.”</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9220" name="Picture 4" descr="Time to Think by Nancy Kline | Hachette UK">
            <a:extLst>
              <a:ext uri="{FF2B5EF4-FFF2-40B4-BE49-F238E27FC236}">
                <a16:creationId xmlns:a16="http://schemas.microsoft.com/office/drawing/2014/main" id="{4DE35EA0-7B51-572E-FE7F-5E57362388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2422" y="2957379"/>
            <a:ext cx="3535496" cy="35354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6645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93F60-E358-5697-DC5F-8952015712C7}"/>
              </a:ext>
            </a:extLst>
          </p:cNvPr>
          <p:cNvSpPr>
            <a:spLocks noGrp="1"/>
          </p:cNvSpPr>
          <p:nvPr>
            <p:ph type="title"/>
          </p:nvPr>
        </p:nvSpPr>
        <p:spPr/>
        <p:txBody>
          <a:bodyPr/>
          <a:lstStyle/>
          <a:p>
            <a:r>
              <a:rPr lang="en-US" dirty="0"/>
              <a:t>How to Improve Listening </a:t>
            </a:r>
          </a:p>
        </p:txBody>
      </p:sp>
      <p:sp>
        <p:nvSpPr>
          <p:cNvPr id="3" name="Content Placeholder 2">
            <a:extLst>
              <a:ext uri="{FF2B5EF4-FFF2-40B4-BE49-F238E27FC236}">
                <a16:creationId xmlns:a16="http://schemas.microsoft.com/office/drawing/2014/main" id="{62A7E03F-81F6-0315-6D73-9454B21177F1}"/>
              </a:ext>
            </a:extLst>
          </p:cNvPr>
          <p:cNvSpPr>
            <a:spLocks noGrp="1"/>
          </p:cNvSpPr>
          <p:nvPr>
            <p:ph idx="1"/>
          </p:nvPr>
        </p:nvSpPr>
        <p:spPr/>
        <p:txBody>
          <a:bodyPr>
            <a:normAutofit/>
          </a:bodyPr>
          <a:lstStyle/>
          <a:p>
            <a:pPr marL="514350" indent="-514350">
              <a:buAutoNum type="arabicPeriod"/>
            </a:pPr>
            <a:r>
              <a:rPr lang="en-US" dirty="0"/>
              <a:t>Model quality listening </a:t>
            </a:r>
          </a:p>
          <a:p>
            <a:pPr marL="514350" indent="-514350">
              <a:buAutoNum type="arabicPeriod"/>
            </a:pPr>
            <a:r>
              <a:rPr lang="en-US" dirty="0"/>
              <a:t>Explore the WHY </a:t>
            </a:r>
          </a:p>
          <a:p>
            <a:pPr marL="514350" indent="-514350">
              <a:buAutoNum type="arabicPeriod"/>
            </a:pPr>
            <a:r>
              <a:rPr lang="en-US" dirty="0"/>
              <a:t>Shut out distractions</a:t>
            </a:r>
          </a:p>
          <a:p>
            <a:pPr marL="514350" indent="-514350">
              <a:buAutoNum type="arabicPeriod"/>
            </a:pPr>
            <a:r>
              <a:rPr lang="en-US" dirty="0"/>
              <a:t>Focus on how you talk. </a:t>
            </a:r>
          </a:p>
          <a:p>
            <a:pPr marL="514350" indent="-514350">
              <a:buAutoNum type="arabicPeriod"/>
            </a:pPr>
            <a:r>
              <a:rPr lang="en-US" dirty="0"/>
              <a:t>Chart and scaffold listening. </a:t>
            </a:r>
          </a:p>
          <a:p>
            <a:pPr marL="0" indent="0">
              <a:buNone/>
            </a:pPr>
            <a:endParaRPr lang="en-US" dirty="0"/>
          </a:p>
        </p:txBody>
      </p:sp>
      <p:pic>
        <p:nvPicPr>
          <p:cNvPr id="10244" name="Picture 4" descr="Levels of Listening | Ignoring, Pretending, Selective, Attentive, Empathic">
            <a:extLst>
              <a:ext uri="{FF2B5EF4-FFF2-40B4-BE49-F238E27FC236}">
                <a16:creationId xmlns:a16="http://schemas.microsoft.com/office/drawing/2014/main" id="{4EDAD1B1-4200-B949-8DE6-E4F0B517C4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34688" y="2277072"/>
            <a:ext cx="3235287" cy="17242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97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EBE93-CD92-ECF1-3851-4E9EA3538E78}"/>
              </a:ext>
            </a:extLst>
          </p:cNvPr>
          <p:cNvSpPr>
            <a:spLocks noGrp="1"/>
          </p:cNvSpPr>
          <p:nvPr>
            <p:ph type="title"/>
          </p:nvPr>
        </p:nvSpPr>
        <p:spPr/>
        <p:txBody>
          <a:bodyPr/>
          <a:lstStyle/>
          <a:p>
            <a:r>
              <a:rPr lang="en-US" dirty="0"/>
              <a:t>Explanations </a:t>
            </a:r>
          </a:p>
        </p:txBody>
      </p:sp>
      <p:pic>
        <p:nvPicPr>
          <p:cNvPr id="11266" name="Picture 2" descr="Great Lessons 6: Explaining – teacherhead">
            <a:extLst>
              <a:ext uri="{FF2B5EF4-FFF2-40B4-BE49-F238E27FC236}">
                <a16:creationId xmlns:a16="http://schemas.microsoft.com/office/drawing/2014/main" id="{84F6251A-663F-863A-C0F4-DF7A5D4DA56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26260" y="1891726"/>
            <a:ext cx="7453060"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30008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F2966-4E0F-7C4D-C15C-7CC766DF6BDF}"/>
              </a:ext>
            </a:extLst>
          </p:cNvPr>
          <p:cNvSpPr>
            <a:spLocks noGrp="1"/>
          </p:cNvSpPr>
          <p:nvPr>
            <p:ph type="title"/>
          </p:nvPr>
        </p:nvSpPr>
        <p:spPr/>
        <p:txBody>
          <a:bodyPr/>
          <a:lstStyle/>
          <a:p>
            <a:r>
              <a:rPr lang="en-US" dirty="0"/>
              <a:t>How to Improve Explanations </a:t>
            </a:r>
          </a:p>
        </p:txBody>
      </p:sp>
      <p:sp>
        <p:nvSpPr>
          <p:cNvPr id="3" name="Content Placeholder 2">
            <a:extLst>
              <a:ext uri="{FF2B5EF4-FFF2-40B4-BE49-F238E27FC236}">
                <a16:creationId xmlns:a16="http://schemas.microsoft.com/office/drawing/2014/main" id="{BBF78C65-15DA-5303-3BFA-0F38D0F3992D}"/>
              </a:ext>
            </a:extLst>
          </p:cNvPr>
          <p:cNvSpPr>
            <a:spLocks noGrp="1"/>
          </p:cNvSpPr>
          <p:nvPr>
            <p:ph idx="1"/>
          </p:nvPr>
        </p:nvSpPr>
        <p:spPr/>
        <p:txBody>
          <a:bodyPr>
            <a:normAutofit/>
          </a:bodyPr>
          <a:lstStyle/>
          <a:p>
            <a:pPr marL="0" indent="0">
              <a:buNone/>
            </a:pPr>
            <a:r>
              <a:rPr lang="en-US" dirty="0"/>
              <a:t>1. Be conscious of the curse of knowledge </a:t>
            </a:r>
          </a:p>
          <a:p>
            <a:pPr marL="0" indent="0">
              <a:buNone/>
            </a:pPr>
            <a:r>
              <a:rPr lang="en-US" dirty="0"/>
              <a:t>2. Break down the explanation </a:t>
            </a:r>
          </a:p>
          <a:p>
            <a:pPr marL="0" indent="0">
              <a:buNone/>
            </a:pPr>
            <a:r>
              <a:rPr lang="en-US" dirty="0"/>
              <a:t>3. Keep out of the weeds of the explanation</a:t>
            </a:r>
          </a:p>
          <a:p>
            <a:pPr marL="0" indent="0">
              <a:buNone/>
            </a:pPr>
            <a:r>
              <a:rPr lang="en-US" dirty="0"/>
              <a:t>4. Evoke curiosity </a:t>
            </a:r>
          </a:p>
          <a:p>
            <a:pPr marL="0" indent="0">
              <a:buNone/>
            </a:pPr>
            <a:r>
              <a:rPr lang="en-US" dirty="0"/>
              <a:t>5. Frame it as a story  </a:t>
            </a:r>
          </a:p>
          <a:p>
            <a:pPr marL="0" indent="0">
              <a:buNone/>
            </a:pPr>
            <a:endParaRPr lang="en-US" dirty="0"/>
          </a:p>
          <a:p>
            <a:endParaRPr lang="en-US" dirty="0"/>
          </a:p>
        </p:txBody>
      </p:sp>
      <p:pic>
        <p:nvPicPr>
          <p:cNvPr id="12290" name="Picture 2" descr="Explain Concept Stock Illustrations – 5,731 Explain Concept Stock  Illustrations, Vectors &amp; Clipart - Dreamstime">
            <a:extLst>
              <a:ext uri="{FF2B5EF4-FFF2-40B4-BE49-F238E27FC236}">
                <a16:creationId xmlns:a16="http://schemas.microsoft.com/office/drawing/2014/main" id="{17363807-DC60-AA0C-0118-E34A57FF6D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5263" y="2240371"/>
            <a:ext cx="2490956" cy="165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93335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35227-5237-8BB9-DA59-8D688EA02721}"/>
              </a:ext>
            </a:extLst>
          </p:cNvPr>
          <p:cNvSpPr>
            <a:spLocks noGrp="1"/>
          </p:cNvSpPr>
          <p:nvPr>
            <p:ph type="title"/>
          </p:nvPr>
        </p:nvSpPr>
        <p:spPr/>
        <p:txBody>
          <a:bodyPr/>
          <a:lstStyle/>
          <a:p>
            <a:r>
              <a:rPr lang="en-US" dirty="0"/>
              <a:t>Check for Understanding </a:t>
            </a:r>
          </a:p>
        </p:txBody>
      </p:sp>
      <p:pic>
        <p:nvPicPr>
          <p:cNvPr id="14338" name="Picture 2" descr="Okay Markangelcomedy Sticker - Okay Markangelcomedy Do You Understand Stickers">
            <a:extLst>
              <a:ext uri="{FF2B5EF4-FFF2-40B4-BE49-F238E27FC236}">
                <a16:creationId xmlns:a16="http://schemas.microsoft.com/office/drawing/2014/main" id="{E7B9E991-04E1-8F59-40B3-580485ABFDC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11077" y="1839510"/>
            <a:ext cx="1761781" cy="1761781"/>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descr="Do You Understand Goob GIF - Do You Understand Goob Meet The Robinsons GIFs">
            <a:extLst>
              <a:ext uri="{FF2B5EF4-FFF2-40B4-BE49-F238E27FC236}">
                <a16:creationId xmlns:a16="http://schemas.microsoft.com/office/drawing/2014/main" id="{487C3E3A-C0E1-0817-EAC6-C694CAD785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450" y="4569998"/>
            <a:ext cx="3236740" cy="1799052"/>
          </a:xfrm>
          <a:prstGeom prst="rect">
            <a:avLst/>
          </a:prstGeom>
          <a:noFill/>
          <a:extLst>
            <a:ext uri="{909E8E84-426E-40DD-AFC4-6F175D3DCCD1}">
              <a14:hiddenFill xmlns:a14="http://schemas.microsoft.com/office/drawing/2010/main">
                <a:solidFill>
                  <a:srgbClr val="FFFFFF"/>
                </a:solidFill>
              </a14:hiddenFill>
            </a:ext>
          </a:extLst>
        </p:spPr>
      </p:pic>
      <p:pic>
        <p:nvPicPr>
          <p:cNvPr id="14342" name="Picture 6" descr="Is That Clear Do You Understand GIF - Is That Clear Do You Understand Miriam Shor GIFs">
            <a:extLst>
              <a:ext uri="{FF2B5EF4-FFF2-40B4-BE49-F238E27FC236}">
                <a16:creationId xmlns:a16="http://schemas.microsoft.com/office/drawing/2014/main" id="{FBDCA12D-BD12-5D96-D3D9-7284ACCFB2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12716" y="1080343"/>
            <a:ext cx="2049999" cy="2049999"/>
          </a:xfrm>
          <a:prstGeom prst="rect">
            <a:avLst/>
          </a:prstGeom>
          <a:noFill/>
          <a:extLst>
            <a:ext uri="{909E8E84-426E-40DD-AFC4-6F175D3DCCD1}">
              <a14:hiddenFill xmlns:a14="http://schemas.microsoft.com/office/drawing/2010/main">
                <a:solidFill>
                  <a:srgbClr val="FFFFFF"/>
                </a:solidFill>
              </a14:hiddenFill>
            </a:ext>
          </a:extLst>
        </p:spPr>
      </p:pic>
      <p:pic>
        <p:nvPicPr>
          <p:cNvPr id="14346" name="Picture 10" descr="You Understand That Right Sharzad Kiadeh GIF - You Understand That Right Sharzad Kiadeh You Get It Right GIFs">
            <a:extLst>
              <a:ext uri="{FF2B5EF4-FFF2-40B4-BE49-F238E27FC236}">
                <a16:creationId xmlns:a16="http://schemas.microsoft.com/office/drawing/2014/main" id="{03FCCD27-47BE-40B0-C400-A40E550AA27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49188" y="2362716"/>
            <a:ext cx="2885501" cy="2885501"/>
          </a:xfrm>
          <a:prstGeom prst="rect">
            <a:avLst/>
          </a:prstGeom>
          <a:noFill/>
          <a:extLst>
            <a:ext uri="{909E8E84-426E-40DD-AFC4-6F175D3DCCD1}">
              <a14:hiddenFill xmlns:a14="http://schemas.microsoft.com/office/drawing/2010/main">
                <a:solidFill>
                  <a:srgbClr val="FFFFFF"/>
                </a:solidFill>
              </a14:hiddenFill>
            </a:ext>
          </a:extLst>
        </p:spPr>
      </p:pic>
      <p:pic>
        <p:nvPicPr>
          <p:cNvPr id="14348" name="Picture 12" descr="You Get It Rachel Smith GIF - You Get It Rachel Smith Rachels English GIFs">
            <a:extLst>
              <a:ext uri="{FF2B5EF4-FFF2-40B4-BE49-F238E27FC236}">
                <a16:creationId xmlns:a16="http://schemas.microsoft.com/office/drawing/2014/main" id="{CF5B709B-BB12-9B4E-FE25-B48BADCFA9B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24058" y="3917471"/>
            <a:ext cx="2661492" cy="2661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81096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F65A1-047A-D50B-26DF-3E2B066FF089}"/>
              </a:ext>
            </a:extLst>
          </p:cNvPr>
          <p:cNvSpPr>
            <a:spLocks noGrp="1"/>
          </p:cNvSpPr>
          <p:nvPr>
            <p:ph type="title"/>
          </p:nvPr>
        </p:nvSpPr>
        <p:spPr/>
        <p:txBody>
          <a:bodyPr/>
          <a:lstStyle/>
          <a:p>
            <a:r>
              <a:rPr lang="en-US" dirty="0"/>
              <a:t>Move from Check to </a:t>
            </a:r>
            <a:r>
              <a:rPr lang="en-US" dirty="0" err="1"/>
              <a:t>Analyse</a:t>
            </a:r>
            <a:r>
              <a:rPr lang="en-US" dirty="0"/>
              <a:t> </a:t>
            </a:r>
          </a:p>
        </p:txBody>
      </p:sp>
      <p:sp>
        <p:nvSpPr>
          <p:cNvPr id="3" name="Content Placeholder 2">
            <a:extLst>
              <a:ext uri="{FF2B5EF4-FFF2-40B4-BE49-F238E27FC236}">
                <a16:creationId xmlns:a16="http://schemas.microsoft.com/office/drawing/2014/main" id="{448C1CCC-39E3-27DB-BEB0-5E109517D08C}"/>
              </a:ext>
            </a:extLst>
          </p:cNvPr>
          <p:cNvSpPr>
            <a:spLocks noGrp="1"/>
          </p:cNvSpPr>
          <p:nvPr>
            <p:ph idx="1"/>
          </p:nvPr>
        </p:nvSpPr>
        <p:spPr/>
        <p:txBody>
          <a:bodyPr>
            <a:normAutofit/>
          </a:bodyPr>
          <a:lstStyle/>
          <a:p>
            <a:pPr marL="514350" indent="-514350">
              <a:buAutoNum type="arabicPeriod"/>
            </a:pPr>
            <a:r>
              <a:rPr lang="en-US" dirty="0"/>
              <a:t>Sensitive Cold Call</a:t>
            </a:r>
          </a:p>
          <a:p>
            <a:pPr marL="514350" indent="-514350">
              <a:buAutoNum type="arabicPeriod"/>
            </a:pPr>
            <a:r>
              <a:rPr lang="en-US" dirty="0"/>
              <a:t>Mini-whiteboards – </a:t>
            </a:r>
            <a:r>
              <a:rPr lang="en-US" dirty="0" err="1"/>
              <a:t>summarise</a:t>
            </a:r>
            <a:r>
              <a:rPr lang="en-US" dirty="0"/>
              <a:t> what you have learnt. </a:t>
            </a:r>
          </a:p>
          <a:p>
            <a:pPr marL="514350" indent="-514350">
              <a:buAutoNum type="arabicPeriod"/>
            </a:pPr>
            <a:r>
              <a:rPr lang="en-US" dirty="0"/>
              <a:t>Switch to “what do you understand?”</a:t>
            </a:r>
          </a:p>
          <a:p>
            <a:pPr marL="514350" indent="-514350">
              <a:buAutoNum type="arabicPeriod"/>
            </a:pPr>
            <a:r>
              <a:rPr lang="en-US" dirty="0"/>
              <a:t>Use paired discussions – explain it to your partner. </a:t>
            </a:r>
          </a:p>
          <a:p>
            <a:pPr marL="514350" indent="-514350">
              <a:buAutoNum type="arabicPeriod"/>
            </a:pPr>
            <a:r>
              <a:rPr lang="en-US" dirty="0"/>
              <a:t>Seek feedback – what did you find helpful? </a:t>
            </a:r>
          </a:p>
          <a:p>
            <a:endParaRPr lang="en-US" dirty="0"/>
          </a:p>
          <a:p>
            <a:pPr marL="0" indent="0">
              <a:buNone/>
            </a:pPr>
            <a:endParaRPr lang="en-US" dirty="0"/>
          </a:p>
          <a:p>
            <a:endParaRPr lang="en-US" dirty="0"/>
          </a:p>
        </p:txBody>
      </p:sp>
      <p:pic>
        <p:nvPicPr>
          <p:cNvPr id="13314" name="Picture 2" descr="Businessman analyse stock illustration. Illustration of businessperson -  40517419">
            <a:extLst>
              <a:ext uri="{FF2B5EF4-FFF2-40B4-BE49-F238E27FC236}">
                <a16:creationId xmlns:a16="http://schemas.microsoft.com/office/drawing/2014/main" id="{8F34F3D1-BE93-F1FF-5962-EE0ED19B8F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48351" y="3793999"/>
            <a:ext cx="3084340" cy="2698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3709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D8B37-1E8F-F7F8-A27A-8315655026D5}"/>
              </a:ext>
            </a:extLst>
          </p:cNvPr>
          <p:cNvSpPr>
            <a:spLocks noGrp="1"/>
          </p:cNvSpPr>
          <p:nvPr>
            <p:ph type="title"/>
          </p:nvPr>
        </p:nvSpPr>
        <p:spPr/>
        <p:txBody>
          <a:bodyPr/>
          <a:lstStyle/>
          <a:p>
            <a:r>
              <a:rPr lang="en-US" dirty="0"/>
              <a:t>Inspiration </a:t>
            </a:r>
          </a:p>
        </p:txBody>
      </p:sp>
      <p:pic>
        <p:nvPicPr>
          <p:cNvPr id="1026" name="Picture 2" descr="101 Inspirational Quotes to Help You Get Through Hard Times (2023)">
            <a:extLst>
              <a:ext uri="{FF2B5EF4-FFF2-40B4-BE49-F238E27FC236}">
                <a16:creationId xmlns:a16="http://schemas.microsoft.com/office/drawing/2014/main" id="{206A803E-1591-414C-37A8-A0AFF835DB3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913150"/>
            <a:ext cx="8105701" cy="4579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99501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DB5DB-6A12-E0D6-F68C-3EE0669178F3}"/>
              </a:ext>
            </a:extLst>
          </p:cNvPr>
          <p:cNvSpPr>
            <a:spLocks noGrp="1"/>
          </p:cNvSpPr>
          <p:nvPr>
            <p:ph type="title"/>
          </p:nvPr>
        </p:nvSpPr>
        <p:spPr/>
        <p:txBody>
          <a:bodyPr/>
          <a:lstStyle/>
          <a:p>
            <a:r>
              <a:rPr lang="en-US" dirty="0"/>
              <a:t>Independent </a:t>
            </a:r>
            <a:r>
              <a:rPr lang="en-US" dirty="0" err="1"/>
              <a:t>Practise</a:t>
            </a:r>
            <a:r>
              <a:rPr lang="en-US" dirty="0"/>
              <a:t> </a:t>
            </a:r>
          </a:p>
        </p:txBody>
      </p:sp>
      <p:sp>
        <p:nvSpPr>
          <p:cNvPr id="3" name="Content Placeholder 2">
            <a:extLst>
              <a:ext uri="{FF2B5EF4-FFF2-40B4-BE49-F238E27FC236}">
                <a16:creationId xmlns:a16="http://schemas.microsoft.com/office/drawing/2014/main" id="{F046522A-9A83-CA50-7A37-E0DBA3B5667C}"/>
              </a:ext>
            </a:extLst>
          </p:cNvPr>
          <p:cNvSpPr>
            <a:spLocks noGrp="1"/>
          </p:cNvSpPr>
          <p:nvPr>
            <p:ph idx="1"/>
          </p:nvPr>
        </p:nvSpPr>
        <p:spPr>
          <a:xfrm>
            <a:off x="673309" y="1795645"/>
            <a:ext cx="10515600" cy="4351338"/>
          </a:xfrm>
        </p:spPr>
        <p:txBody>
          <a:bodyPr>
            <a:normAutofit/>
          </a:bodyPr>
          <a:lstStyle/>
          <a:p>
            <a:pPr marL="514350" indent="-514350">
              <a:buAutoNum type="arabicPeriod"/>
            </a:pPr>
            <a:r>
              <a:rPr lang="en-US" dirty="0"/>
              <a:t>Builds self-efficacy and motivation</a:t>
            </a:r>
          </a:p>
          <a:p>
            <a:pPr marL="514350" indent="-514350">
              <a:buAutoNum type="arabicPeriod"/>
            </a:pPr>
            <a:r>
              <a:rPr lang="en-US" dirty="0"/>
              <a:t>Prioritise time</a:t>
            </a:r>
          </a:p>
          <a:p>
            <a:pPr marL="514350" indent="-514350">
              <a:buAutoNum type="arabicPeriod"/>
            </a:pPr>
            <a:r>
              <a:rPr lang="en-US" dirty="0"/>
              <a:t>Set meaningful goals </a:t>
            </a:r>
          </a:p>
          <a:p>
            <a:pPr marL="514350" indent="-514350">
              <a:buAutoNum type="arabicPeriod"/>
            </a:pPr>
            <a:r>
              <a:rPr lang="en-US" dirty="0"/>
              <a:t>Sacred silence (don’t over-narrate)</a:t>
            </a:r>
          </a:p>
          <a:p>
            <a:pPr marL="514350" indent="-514350">
              <a:buAutoNum type="arabicPeriod"/>
            </a:pPr>
            <a:r>
              <a:rPr lang="en-US" dirty="0"/>
              <a:t>Circulate with intent </a:t>
            </a:r>
          </a:p>
          <a:p>
            <a:pPr marL="0" indent="0">
              <a:buNone/>
            </a:pPr>
            <a:endParaRPr lang="en-US" dirty="0"/>
          </a:p>
        </p:txBody>
      </p:sp>
      <p:pic>
        <p:nvPicPr>
          <p:cNvPr id="15362" name="Picture 2" descr="Practice vs. Practise: What's The Difference? - Dictionary.com">
            <a:extLst>
              <a:ext uri="{FF2B5EF4-FFF2-40B4-BE49-F238E27FC236}">
                <a16:creationId xmlns:a16="http://schemas.microsoft.com/office/drawing/2014/main" id="{2ADF2240-B459-9CB3-5D2E-C0FA8479B0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3530" y="2068641"/>
            <a:ext cx="3415379" cy="2390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39506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10960-2DC5-B33A-F3C0-2DDB1FD6B77B}"/>
              </a:ext>
            </a:extLst>
          </p:cNvPr>
          <p:cNvSpPr>
            <a:spLocks noGrp="1"/>
          </p:cNvSpPr>
          <p:nvPr>
            <p:ph type="title"/>
          </p:nvPr>
        </p:nvSpPr>
        <p:spPr/>
        <p:txBody>
          <a:bodyPr/>
          <a:lstStyle/>
          <a:p>
            <a:r>
              <a:rPr lang="en-US" dirty="0"/>
              <a:t>Tips to Improve your Communication  </a:t>
            </a:r>
          </a:p>
        </p:txBody>
      </p:sp>
      <p:sp>
        <p:nvSpPr>
          <p:cNvPr id="3" name="Content Placeholder 2">
            <a:extLst>
              <a:ext uri="{FF2B5EF4-FFF2-40B4-BE49-F238E27FC236}">
                <a16:creationId xmlns:a16="http://schemas.microsoft.com/office/drawing/2014/main" id="{293EE2DF-67E8-A64C-28B3-BC2F972A7288}"/>
              </a:ext>
            </a:extLst>
          </p:cNvPr>
          <p:cNvSpPr>
            <a:spLocks noGrp="1"/>
          </p:cNvSpPr>
          <p:nvPr>
            <p:ph idx="1"/>
          </p:nvPr>
        </p:nvSpPr>
        <p:spPr/>
        <p:txBody>
          <a:bodyPr/>
          <a:lstStyle/>
          <a:p>
            <a:pPr marL="514350" indent="-514350">
              <a:buAutoNum type="arabicPeriod"/>
            </a:pPr>
            <a:r>
              <a:rPr lang="en-US" dirty="0"/>
              <a:t>Do a communication self-audit</a:t>
            </a:r>
          </a:p>
          <a:p>
            <a:pPr marL="514350" indent="-514350">
              <a:buAutoNum type="arabicPeriod"/>
            </a:pPr>
            <a:r>
              <a:rPr lang="en-US" dirty="0"/>
              <a:t>Slowly focus on one area. </a:t>
            </a:r>
          </a:p>
          <a:p>
            <a:pPr marL="514350" indent="-514350">
              <a:buAutoNum type="arabicPeriod"/>
            </a:pPr>
            <a:r>
              <a:rPr lang="en-US" dirty="0"/>
              <a:t>Seek feedback – student and teachers. </a:t>
            </a:r>
          </a:p>
          <a:p>
            <a:pPr marL="514350" indent="-514350">
              <a:buAutoNum type="arabicPeriod"/>
            </a:pPr>
            <a:r>
              <a:rPr lang="en-US" dirty="0"/>
              <a:t>Record yourself</a:t>
            </a:r>
          </a:p>
          <a:p>
            <a:pPr marL="514350" indent="-514350">
              <a:buAutoNum type="arabicPeriod"/>
            </a:pPr>
            <a:r>
              <a:rPr lang="en-US" dirty="0" err="1"/>
              <a:t>Practise</a:t>
            </a:r>
            <a:r>
              <a:rPr lang="en-US" dirty="0"/>
              <a:t> </a:t>
            </a:r>
          </a:p>
        </p:txBody>
      </p:sp>
      <p:pic>
        <p:nvPicPr>
          <p:cNvPr id="16386" name="Picture 2" descr="How to Improve Leaders' Communication Skills">
            <a:extLst>
              <a:ext uri="{FF2B5EF4-FFF2-40B4-BE49-F238E27FC236}">
                <a16:creationId xmlns:a16="http://schemas.microsoft.com/office/drawing/2014/main" id="{F901C571-6341-1AD9-0D97-12A304DD62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6862" y="3854298"/>
            <a:ext cx="4695565" cy="26385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63868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02655-3DC1-99FB-8E70-E18DA1F0255E}"/>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295B3DFC-5D63-5A5A-7D46-020FD17991B0}"/>
              </a:ext>
            </a:extLst>
          </p:cNvPr>
          <p:cNvSpPr>
            <a:spLocks noGrp="1"/>
          </p:cNvSpPr>
          <p:nvPr>
            <p:ph idx="1"/>
          </p:nvPr>
        </p:nvSpPr>
        <p:spPr>
          <a:xfrm>
            <a:off x="568377" y="1690688"/>
            <a:ext cx="10515600" cy="4351338"/>
          </a:xfrm>
        </p:spPr>
        <p:txBody>
          <a:bodyPr/>
          <a:lstStyle/>
          <a:p>
            <a:pPr marL="0" indent="0">
              <a:buNone/>
            </a:pPr>
            <a:r>
              <a:rPr lang="en-US" dirty="0"/>
              <a:t>Contact me on Twitter at </a:t>
            </a:r>
            <a:r>
              <a:rPr lang="en-US" b="1" dirty="0"/>
              <a:t>@teachgratitude1 </a:t>
            </a:r>
          </a:p>
          <a:p>
            <a:pPr marL="0" indent="0">
              <a:buNone/>
            </a:pPr>
            <a:r>
              <a:rPr lang="en-US" dirty="0"/>
              <a:t>Podcast: </a:t>
            </a:r>
            <a:r>
              <a:rPr lang="en-US" b="1" dirty="0"/>
              <a:t>Beyond Survival: The New Teacher Podcast</a:t>
            </a:r>
          </a:p>
        </p:txBody>
      </p:sp>
      <p:pic>
        <p:nvPicPr>
          <p:cNvPr id="17410" name="Picture 2">
            <a:extLst>
              <a:ext uri="{FF2B5EF4-FFF2-40B4-BE49-F238E27FC236}">
                <a16:creationId xmlns:a16="http://schemas.microsoft.com/office/drawing/2014/main" id="{9CBCD283-841A-285A-BB48-1563222EBB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3241" y="3410086"/>
            <a:ext cx="2424604" cy="3437152"/>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descr="Slow Teaching: On finding calm, clarity and impact in the classroom by [Jamie Thom]">
            <a:extLst>
              <a:ext uri="{FF2B5EF4-FFF2-40B4-BE49-F238E27FC236}">
                <a16:creationId xmlns:a16="http://schemas.microsoft.com/office/drawing/2014/main" id="{4AAF596C-9ED4-91AB-BB5E-9E7668266C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891" y="3438801"/>
            <a:ext cx="2399540" cy="3408437"/>
          </a:xfrm>
          <a:prstGeom prst="rect">
            <a:avLst/>
          </a:prstGeom>
          <a:noFill/>
          <a:extLst>
            <a:ext uri="{909E8E84-426E-40DD-AFC4-6F175D3DCCD1}">
              <a14:hiddenFill xmlns:a14="http://schemas.microsoft.com/office/drawing/2010/main">
                <a:solidFill>
                  <a:srgbClr val="FFFFFF"/>
                </a:solidFill>
              </a14:hiddenFill>
            </a:ext>
          </a:extLst>
        </p:spPr>
      </p:pic>
      <p:pic>
        <p:nvPicPr>
          <p:cNvPr id="17414" name="Picture 6" descr="A Quiet Education: Challenging the extrovert ideal in our schools by [Jamie Thom]">
            <a:extLst>
              <a:ext uri="{FF2B5EF4-FFF2-40B4-BE49-F238E27FC236}">
                <a16:creationId xmlns:a16="http://schemas.microsoft.com/office/drawing/2014/main" id="{EC984F0B-1F6F-220A-6FE2-D1528D2762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73472" y="3429001"/>
            <a:ext cx="2301036" cy="3434382"/>
          </a:xfrm>
          <a:prstGeom prst="rect">
            <a:avLst/>
          </a:prstGeom>
          <a:noFill/>
          <a:extLst>
            <a:ext uri="{909E8E84-426E-40DD-AFC4-6F175D3DCCD1}">
              <a14:hiddenFill xmlns:a14="http://schemas.microsoft.com/office/drawing/2010/main">
                <a:solidFill>
                  <a:srgbClr val="FFFFFF"/>
                </a:solidFill>
              </a14:hiddenFill>
            </a:ext>
          </a:extLst>
        </p:spPr>
      </p:pic>
      <p:pic>
        <p:nvPicPr>
          <p:cNvPr id="17416" name="Picture 8" descr="Teacher Resilience: Managing stress and anxiety to thrive in the classroom by [Jamie Thom]">
            <a:extLst>
              <a:ext uri="{FF2B5EF4-FFF2-40B4-BE49-F238E27FC236}">
                <a16:creationId xmlns:a16="http://schemas.microsoft.com/office/drawing/2014/main" id="{9DCFF572-1912-9ACC-C54B-982FBC6F132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06519" y="3438801"/>
            <a:ext cx="2424604" cy="34245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99214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3AC64-8C92-BC5F-EF6F-F762B618474D}"/>
              </a:ext>
            </a:extLst>
          </p:cNvPr>
          <p:cNvSpPr>
            <a:spLocks noGrp="1"/>
          </p:cNvSpPr>
          <p:nvPr>
            <p:ph type="title"/>
          </p:nvPr>
        </p:nvSpPr>
        <p:spPr/>
        <p:txBody>
          <a:bodyPr/>
          <a:lstStyle/>
          <a:p>
            <a:r>
              <a:rPr lang="en-US" dirty="0" err="1"/>
              <a:t>Drainspiration</a:t>
            </a:r>
            <a:r>
              <a:rPr lang="en-US" dirty="0"/>
              <a:t> </a:t>
            </a:r>
          </a:p>
        </p:txBody>
      </p:sp>
      <p:pic>
        <p:nvPicPr>
          <p:cNvPr id="2050" name="Picture 2" descr="8 Signs You Are Emotionally Drained (+ 6 Steps To Recovery)">
            <a:extLst>
              <a:ext uri="{FF2B5EF4-FFF2-40B4-BE49-F238E27FC236}">
                <a16:creationId xmlns:a16="http://schemas.microsoft.com/office/drawing/2014/main" id="{367CD19E-C0DB-E7E0-D233-A82153D0853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856677"/>
            <a:ext cx="8915400" cy="426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8099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82E88-22E9-3420-1430-4E57F2216543}"/>
              </a:ext>
            </a:extLst>
          </p:cNvPr>
          <p:cNvSpPr>
            <a:spLocks noGrp="1"/>
          </p:cNvSpPr>
          <p:nvPr>
            <p:ph type="title"/>
          </p:nvPr>
        </p:nvSpPr>
        <p:spPr/>
        <p:txBody>
          <a:bodyPr/>
          <a:lstStyle/>
          <a:p>
            <a:endParaRPr lang="en-US"/>
          </a:p>
        </p:txBody>
      </p:sp>
      <p:pic>
        <p:nvPicPr>
          <p:cNvPr id="3074" name="Picture 2" descr="Talking to Teenagers: A guide to skilful classroom communication by Jamie  Thom | Hachette UK">
            <a:extLst>
              <a:ext uri="{FF2B5EF4-FFF2-40B4-BE49-F238E27FC236}">
                <a16:creationId xmlns:a16="http://schemas.microsoft.com/office/drawing/2014/main" id="{B8B8AAA3-AB06-8D04-7E76-45455EC3902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36413" y="172386"/>
            <a:ext cx="4616969" cy="65581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98444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63D1F7-137C-9E52-D89C-61F7DBBCF0C6}"/>
              </a:ext>
            </a:extLst>
          </p:cNvPr>
          <p:cNvSpPr>
            <a:spLocks noGrp="1"/>
          </p:cNvSpPr>
          <p:nvPr>
            <p:ph idx="1"/>
          </p:nvPr>
        </p:nvSpPr>
        <p:spPr>
          <a:xfrm>
            <a:off x="826265" y="1233889"/>
            <a:ext cx="10527535" cy="4943074"/>
          </a:xfrm>
        </p:spPr>
        <p:txBody>
          <a:bodyPr>
            <a:normAutofit/>
          </a:bodyPr>
          <a:lstStyle/>
          <a:p>
            <a:pPr marL="0" indent="0">
              <a:buNone/>
            </a:pPr>
            <a:r>
              <a:rPr lang="en-US" b="1" dirty="0"/>
              <a:t>1.	Understand the complexity of the teenage audience</a:t>
            </a:r>
          </a:p>
          <a:p>
            <a:endParaRPr lang="en-US" dirty="0"/>
          </a:p>
          <a:p>
            <a:pPr marL="0" indent="0">
              <a:buNone/>
            </a:pPr>
            <a:r>
              <a:rPr lang="en-US" dirty="0"/>
              <a:t>2.	Master the non-verbal</a:t>
            </a:r>
          </a:p>
          <a:p>
            <a:endParaRPr lang="en-US" dirty="0"/>
          </a:p>
          <a:p>
            <a:pPr marL="0" indent="0">
              <a:buNone/>
            </a:pPr>
            <a:r>
              <a:rPr lang="en-US" b="1" dirty="0"/>
              <a:t>3.	Script and teach </a:t>
            </a:r>
            <a:r>
              <a:rPr lang="en-US" b="1" dirty="0" err="1"/>
              <a:t>behaviour</a:t>
            </a:r>
            <a:endParaRPr lang="en-US" b="1" dirty="0"/>
          </a:p>
          <a:p>
            <a:endParaRPr lang="en-US" b="1" dirty="0"/>
          </a:p>
          <a:p>
            <a:pPr marL="0" indent="0">
              <a:buNone/>
            </a:pPr>
            <a:r>
              <a:rPr lang="en-US" b="1" dirty="0"/>
              <a:t>4.	LEAP into dialogue</a:t>
            </a:r>
          </a:p>
          <a:p>
            <a:endParaRPr lang="en-US" dirty="0"/>
          </a:p>
          <a:p>
            <a:pPr marL="0" indent="0">
              <a:buNone/>
            </a:pPr>
            <a:r>
              <a:rPr lang="en-US" dirty="0"/>
              <a:t>5.	Drive motivation, build habits. </a:t>
            </a:r>
          </a:p>
          <a:p>
            <a:endParaRPr lang="en-US" dirty="0"/>
          </a:p>
          <a:p>
            <a:endParaRPr lang="en-US" dirty="0"/>
          </a:p>
        </p:txBody>
      </p:sp>
    </p:spTree>
    <p:extLst>
      <p:ext uri="{BB962C8B-B14F-4D97-AF65-F5344CB8AC3E}">
        <p14:creationId xmlns:p14="http://schemas.microsoft.com/office/powerpoint/2010/main" val="1836944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45FB1-56EF-39F7-5392-B68F1203F272}"/>
              </a:ext>
            </a:extLst>
          </p:cNvPr>
          <p:cNvSpPr>
            <a:spLocks noGrp="1"/>
          </p:cNvSpPr>
          <p:nvPr>
            <p:ph type="title"/>
          </p:nvPr>
        </p:nvSpPr>
        <p:spPr>
          <a:xfrm>
            <a:off x="595829" y="500062"/>
            <a:ext cx="10515600" cy="1325563"/>
          </a:xfrm>
        </p:spPr>
        <p:txBody>
          <a:bodyPr>
            <a:normAutofit fontScale="90000"/>
          </a:bodyPr>
          <a:lstStyle/>
          <a:p>
            <a:r>
              <a:rPr lang="en-US" b="1" dirty="0"/>
              <a:t>1.	Understand the complexity of the teenage audience</a:t>
            </a:r>
            <a:br>
              <a:rPr lang="en-US" b="1" dirty="0"/>
            </a:br>
            <a:endParaRPr lang="en-US" dirty="0"/>
          </a:p>
        </p:txBody>
      </p:sp>
      <p:pic>
        <p:nvPicPr>
          <p:cNvPr id="4098" name="Picture 2" descr="What I'd tell my teenage self: Life + career advice from the TED staff |  TED Blog">
            <a:extLst>
              <a:ext uri="{FF2B5EF4-FFF2-40B4-BE49-F238E27FC236}">
                <a16:creationId xmlns:a16="http://schemas.microsoft.com/office/drawing/2014/main" id="{169CDE01-5EC3-0C5B-42EB-07969C64D5E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80571" y="1961273"/>
            <a:ext cx="6157512" cy="40980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0666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6D497-ABB6-3C97-78FD-6EB9580AA819}"/>
              </a:ext>
            </a:extLst>
          </p:cNvPr>
          <p:cNvSpPr>
            <a:spLocks noGrp="1"/>
          </p:cNvSpPr>
          <p:nvPr>
            <p:ph type="title"/>
          </p:nvPr>
        </p:nvSpPr>
        <p:spPr/>
        <p:txBody>
          <a:bodyPr/>
          <a:lstStyle/>
          <a:p>
            <a:r>
              <a:rPr lang="en-US" dirty="0"/>
              <a:t>Teenage Feedback</a:t>
            </a:r>
          </a:p>
        </p:txBody>
      </p:sp>
      <p:sp>
        <p:nvSpPr>
          <p:cNvPr id="3" name="Content Placeholder 2">
            <a:extLst>
              <a:ext uri="{FF2B5EF4-FFF2-40B4-BE49-F238E27FC236}">
                <a16:creationId xmlns:a16="http://schemas.microsoft.com/office/drawing/2014/main" id="{6A367639-E927-80F6-50B6-000B3E03F3E9}"/>
              </a:ext>
            </a:extLst>
          </p:cNvPr>
          <p:cNvSpPr>
            <a:spLocks noGrp="1"/>
          </p:cNvSpPr>
          <p:nvPr>
            <p:ph idx="1"/>
          </p:nvPr>
        </p:nvSpPr>
        <p:spPr/>
        <p:txBody>
          <a:bodyPr>
            <a:normAutofit/>
          </a:bodyPr>
          <a:lstStyle/>
          <a:p>
            <a:pPr marL="0" indent="0">
              <a:buNone/>
            </a:pPr>
            <a:r>
              <a:rPr lang="en-US" dirty="0"/>
              <a:t>“When you begin to </a:t>
            </a:r>
            <a:r>
              <a:rPr lang="en-US" dirty="0" err="1"/>
              <a:t>realise</a:t>
            </a:r>
            <a:r>
              <a:rPr lang="en-US" dirty="0"/>
              <a:t> that you are growing up and maturing, when you notice that the world around you soon won’t just let someone hold your hand through everything that you do. Without knowing, without truly understanding the world, we are about to be shoved into it. That‘s terrifying!” </a:t>
            </a:r>
          </a:p>
          <a:p>
            <a:endParaRPr lang="en-US" dirty="0"/>
          </a:p>
          <a:p>
            <a:pPr marL="0" indent="0">
              <a:buNone/>
            </a:pPr>
            <a:r>
              <a:rPr lang="en-US" dirty="0"/>
              <a:t>The overarching feeling of dread that looms over one’s head. Where will I be in the future? When will I die? What if I don't make it? What is everything, why is everything? Just, what?</a:t>
            </a:r>
          </a:p>
          <a:p>
            <a:endParaRPr lang="en-US" dirty="0"/>
          </a:p>
          <a:p>
            <a:endParaRPr lang="en-US" dirty="0"/>
          </a:p>
        </p:txBody>
      </p:sp>
    </p:spTree>
    <p:extLst>
      <p:ext uri="{BB962C8B-B14F-4D97-AF65-F5344CB8AC3E}">
        <p14:creationId xmlns:p14="http://schemas.microsoft.com/office/powerpoint/2010/main" val="1855133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A6D95-E7FE-9BA6-7B9A-8A0DC528734A}"/>
              </a:ext>
            </a:extLst>
          </p:cNvPr>
          <p:cNvSpPr>
            <a:spLocks noGrp="1"/>
          </p:cNvSpPr>
          <p:nvPr>
            <p:ph type="title"/>
          </p:nvPr>
        </p:nvSpPr>
        <p:spPr/>
        <p:txBody>
          <a:bodyPr/>
          <a:lstStyle/>
          <a:p>
            <a:r>
              <a:rPr lang="en-US" dirty="0"/>
              <a:t>The Teenage Brain </a:t>
            </a:r>
          </a:p>
        </p:txBody>
      </p:sp>
      <p:sp>
        <p:nvSpPr>
          <p:cNvPr id="3" name="Content Placeholder 2">
            <a:extLst>
              <a:ext uri="{FF2B5EF4-FFF2-40B4-BE49-F238E27FC236}">
                <a16:creationId xmlns:a16="http://schemas.microsoft.com/office/drawing/2014/main" id="{068335AF-3260-18CE-CB9D-EB02401A0996}"/>
              </a:ext>
            </a:extLst>
          </p:cNvPr>
          <p:cNvSpPr>
            <a:spLocks noGrp="1"/>
          </p:cNvSpPr>
          <p:nvPr>
            <p:ph idx="1"/>
          </p:nvPr>
        </p:nvSpPr>
        <p:spPr>
          <a:xfrm>
            <a:off x="1898573" y="2849867"/>
            <a:ext cx="5257800" cy="2851267"/>
          </a:xfrm>
        </p:spPr>
        <p:txBody>
          <a:bodyPr>
            <a:normAutofit/>
          </a:bodyPr>
          <a:lstStyle/>
          <a:p>
            <a:endParaRPr lang="en-US" dirty="0"/>
          </a:p>
          <a:p>
            <a:endParaRPr lang="en-US" dirty="0"/>
          </a:p>
        </p:txBody>
      </p:sp>
      <p:pic>
        <p:nvPicPr>
          <p:cNvPr id="8194" name="Picture 2" descr="Guest Blog: The Teenage Brain in Lockdown - Parenting NI">
            <a:extLst>
              <a:ext uri="{FF2B5EF4-FFF2-40B4-BE49-F238E27FC236}">
                <a16:creationId xmlns:a16="http://schemas.microsoft.com/office/drawing/2014/main" id="{636C3D66-4AA5-4937-AF76-9355C6CE68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5773" y="1690688"/>
            <a:ext cx="3328732" cy="4335673"/>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The Teacher and the Teenage Brain eBook : Coleman, John: Amazon.co.uk: Books">
            <a:extLst>
              <a:ext uri="{FF2B5EF4-FFF2-40B4-BE49-F238E27FC236}">
                <a16:creationId xmlns:a16="http://schemas.microsoft.com/office/drawing/2014/main" id="{256F13C4-18E0-8267-045E-49D64FFEFC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7305" y="1643262"/>
            <a:ext cx="2826676" cy="4430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6113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6D80B-2822-269D-269B-3D3485D11325}"/>
              </a:ext>
            </a:extLst>
          </p:cNvPr>
          <p:cNvSpPr>
            <a:spLocks noGrp="1"/>
          </p:cNvSpPr>
          <p:nvPr>
            <p:ph type="title"/>
          </p:nvPr>
        </p:nvSpPr>
        <p:spPr/>
        <p:txBody>
          <a:bodyPr/>
          <a:lstStyle/>
          <a:p>
            <a:r>
              <a:rPr lang="en-US" dirty="0"/>
              <a:t>Four Key Teenage Brain Points </a:t>
            </a:r>
          </a:p>
        </p:txBody>
      </p:sp>
      <p:sp>
        <p:nvSpPr>
          <p:cNvPr id="3" name="Content Placeholder 2">
            <a:extLst>
              <a:ext uri="{FF2B5EF4-FFF2-40B4-BE49-F238E27FC236}">
                <a16:creationId xmlns:a16="http://schemas.microsoft.com/office/drawing/2014/main" id="{4BF3EE7D-30D9-DCAF-07F9-7A3DDFBA5CAA}"/>
              </a:ext>
            </a:extLst>
          </p:cNvPr>
          <p:cNvSpPr>
            <a:spLocks noGrp="1"/>
          </p:cNvSpPr>
          <p:nvPr>
            <p:ph idx="1"/>
          </p:nvPr>
        </p:nvSpPr>
        <p:spPr/>
        <p:txBody>
          <a:bodyPr>
            <a:normAutofit lnSpcReduction="10000"/>
          </a:bodyPr>
          <a:lstStyle/>
          <a:p>
            <a:pPr marL="0" indent="0">
              <a:buNone/>
            </a:pPr>
            <a:r>
              <a:rPr lang="en-US" dirty="0"/>
              <a:t>1. The pre-frontal cortex (rational part of the brain) is still developing</a:t>
            </a:r>
          </a:p>
          <a:p>
            <a:endParaRPr lang="en-US" dirty="0"/>
          </a:p>
          <a:p>
            <a:pPr marL="0" indent="0">
              <a:buNone/>
            </a:pPr>
            <a:r>
              <a:rPr lang="en-US" dirty="0"/>
              <a:t>2. Teenagers are much more driven by their amygdala, the emotion </a:t>
            </a:r>
            <a:r>
              <a:rPr lang="en-US" dirty="0" err="1"/>
              <a:t>centred</a:t>
            </a:r>
            <a:r>
              <a:rPr lang="en-US" dirty="0"/>
              <a:t> part of the brain </a:t>
            </a:r>
          </a:p>
          <a:p>
            <a:pPr marL="0" indent="0">
              <a:buNone/>
            </a:pPr>
            <a:endParaRPr lang="en-US" dirty="0"/>
          </a:p>
          <a:p>
            <a:pPr marL="0" indent="0">
              <a:buNone/>
            </a:pPr>
            <a:r>
              <a:rPr lang="en-US" dirty="0"/>
              <a:t>3. Synaptic pruning. Unused connections are ‘pruned away’. Impact on self-regulation, attention, emotional regulation. </a:t>
            </a:r>
          </a:p>
          <a:p>
            <a:endParaRPr lang="en-US" dirty="0"/>
          </a:p>
          <a:p>
            <a:pPr marL="0" indent="0">
              <a:buNone/>
            </a:pPr>
            <a:r>
              <a:rPr lang="en-US" dirty="0"/>
              <a:t>4. Excessive serotonin and cortisol – irrational </a:t>
            </a:r>
            <a:r>
              <a:rPr lang="en-US" dirty="0" err="1"/>
              <a:t>behaviour</a:t>
            </a:r>
            <a:r>
              <a:rPr lang="en-US" dirty="0"/>
              <a:t>. Dopamine – reward </a:t>
            </a:r>
            <a:r>
              <a:rPr lang="en-US" dirty="0" err="1"/>
              <a:t>behaviour</a:t>
            </a:r>
            <a:r>
              <a:rPr lang="en-US" dirty="0"/>
              <a:t>. </a:t>
            </a:r>
          </a:p>
          <a:p>
            <a:endParaRPr lang="en-US" dirty="0"/>
          </a:p>
        </p:txBody>
      </p:sp>
    </p:spTree>
    <p:extLst>
      <p:ext uri="{BB962C8B-B14F-4D97-AF65-F5344CB8AC3E}">
        <p14:creationId xmlns:p14="http://schemas.microsoft.com/office/powerpoint/2010/main" val="3214919412"/>
      </p:ext>
    </p:extLst>
  </p:cSld>
  <p:clrMapOvr>
    <a:masterClrMapping/>
  </p:clrMapOvr>
</p:sld>
</file>

<file path=ppt/theme/theme1.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1360</TotalTime>
  <Words>552</Words>
  <Application>Microsoft Macintosh PowerPoint</Application>
  <PresentationFormat>Widescreen</PresentationFormat>
  <Paragraphs>79</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 2013 - 2022</vt:lpstr>
      <vt:lpstr>Improving Classroom Communication </vt:lpstr>
      <vt:lpstr>Inspiration </vt:lpstr>
      <vt:lpstr>Drainspiration </vt:lpstr>
      <vt:lpstr>PowerPoint Presentation</vt:lpstr>
      <vt:lpstr>PowerPoint Presentation</vt:lpstr>
      <vt:lpstr>1. Understand the complexity of the teenage audience </vt:lpstr>
      <vt:lpstr>Teenage Feedback</vt:lpstr>
      <vt:lpstr>The Teenage Brain </vt:lpstr>
      <vt:lpstr>Four Key Teenage Brain Points </vt:lpstr>
      <vt:lpstr>What are the implications in your classroom?</vt:lpstr>
      <vt:lpstr>Your Communication </vt:lpstr>
      <vt:lpstr>2. LEAP into dialogue  </vt:lpstr>
      <vt:lpstr>Teenage Feedback </vt:lpstr>
      <vt:lpstr>Listening </vt:lpstr>
      <vt:lpstr>How to Improve Listening </vt:lpstr>
      <vt:lpstr>Explanations </vt:lpstr>
      <vt:lpstr>How to Improve Explanations </vt:lpstr>
      <vt:lpstr>Check for Understanding </vt:lpstr>
      <vt:lpstr>Move from Check to Analyse </vt:lpstr>
      <vt:lpstr>Independent Practise </vt:lpstr>
      <vt:lpstr>Tips to Improve your Communication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Classroom Communication </dc:title>
  <dc:creator>Fiona Thom</dc:creator>
  <cp:lastModifiedBy>Fiona Thom</cp:lastModifiedBy>
  <cp:revision>8</cp:revision>
  <dcterms:created xsi:type="dcterms:W3CDTF">2023-03-17T08:44:32Z</dcterms:created>
  <dcterms:modified xsi:type="dcterms:W3CDTF">2023-03-18T07:24:35Z</dcterms:modified>
</cp:coreProperties>
</file>

<file path=docProps/thumbnail.jpeg>
</file>